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64" r:id="rId9"/>
    <p:sldId id="258" r:id="rId10"/>
  </p:sldIdLst>
  <p:sldSz cx="6858000" cy="9144000" type="screen4x3"/>
  <p:notesSz cx="6858000" cy="9144000"/>
  <p:custDataLst>
    <p:tags r:id="rId11"/>
  </p:custDataLst>
  <p:defaultTextStyle>
    <a:defPPr>
      <a:defRPr lang="ru-RU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effectLst/>
        <a:latin typeface="Arial"/>
        <a:ea typeface="Arial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1" d="100"/>
          <a:sy n="51" d="100"/>
        </p:scale>
        <p:origin x="-2760" y="-413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gs" Target="tags/tag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9952D7-481C-45A6-B677-6C9A5DC64AB1}" type="hfDateTime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6D1DFAC1-7C0F-48DF-8DF3-21DFBB59A8A5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>
          <a:xfrm>
            <a:off x="342900" y="366713"/>
            <a:ext cx="6172200" cy="1524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/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1"/>
                </a:solidFill>
                <a:latin typeface="Calibri" pitchFamily="34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1"/>
                </a:solidFill>
                <a:latin typeface="Calibri" pitchFamily="34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1"/>
                </a:solidFill>
                <a:latin typeface="Calibri" pitchFamily="34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1"/>
                </a:solidFill>
                <a:latin typeface="Calibri" pitchFamily="34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1"/>
                </a:solidFill>
                <a:latin typeface="Calibri" pitchFamily="34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1"/>
                </a:solidFill>
                <a:latin typeface="Calibri" pitchFamily="34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1"/>
                </a:solidFill>
                <a:latin typeface="Calibri" pitchFamily="34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ru-RU" altLang="en-US" sz="44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lvl="0"/>
            <a:r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>
          <a:xfrm>
            <a:off x="342900" y="2133600"/>
            <a:ext cx="6172200" cy="603408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ru-RU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ru-RU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•"/>
              <a:defRPr kumimoji="0" lang="ru-RU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–"/>
              <a:defRPr kumimoji="0" lang="ru-RU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/>
              <a:buChar char="»"/>
              <a:defRPr kumimoji="0" lang="ru-RU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ru-RU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ru-RU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ru-RU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ru-RU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Образец текста</a:t>
            </a:r>
          </a:p>
          <a:p>
            <a:pPr lvl="1"/>
            <a:r>
              <a:t>Второй уровень</a:t>
            </a:r>
          </a:p>
          <a:p>
            <a:pPr lvl="2"/>
            <a:r>
              <a:t>Третий уровень</a:t>
            </a:r>
          </a:p>
          <a:p>
            <a:pPr lvl="3"/>
            <a:r>
              <a:t>Четвертый уровень</a:t>
            </a:r>
          </a:p>
          <a:p>
            <a:pPr lvl="4"/>
            <a:r>
              <a:t>Пятый уровень</a:t>
            </a:r>
          </a:p>
        </p:txBody>
      </p:sp>
      <p:sp>
        <p:nvSpPr>
          <p:cNvPr id="1028" name="Дата 3"/>
          <p:cNvSpPr>
            <a:spLocks noGrp="1"/>
          </p:cNvSpPr>
          <p:nvPr>
            <p:ph type="dt" sz="half" idx="2"/>
          </p:nvPr>
        </p:nvSpPr>
        <p:spPr>
          <a:xfrm>
            <a:off x="342900" y="8475663"/>
            <a:ext cx="16002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BF9952D7-481C-45A6-B677-6C9A5DC64AB1}" type="hfDateTime">
              <a:rPr kumimoji="0" lang="ru-RU" sz="1200" b="0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t>*</a:t>
            </a:fld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29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2343150" y="8475663"/>
            <a:ext cx="2171700" cy="4857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ct val="0"/>
              </a:spcBef>
              <a:spcAft>
                <a:spcPct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ru-RU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30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4914900" y="8475663"/>
            <a:ext cx="1600200" cy="485775"/>
          </a:xfrm>
          <a:prstGeom prst="rect">
            <a:avLst/>
          </a:prstGeom>
        </p:spPr>
        <p:txBody>
          <a:bodyPr rtlCol="0" anchor="ctr" anchorCtr="0"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lvl="0" algn="r" eaLnBrk="1" hangingPunct="1"/>
            <a:fld id="{6D1DFAC1-7C0F-48DF-8DF3-21DFBB59A8A5}" type="slidenum">
              <a:rPr sz="1200">
                <a:solidFill>
                  <a:srgbClr val="898989"/>
                </a:solidFill>
                <a:latin typeface="Calibri" pitchFamily="34" charset="0"/>
              </a:rPr>
              <a:pPr lvl="0" algn="r" eaLnBrk="1" hangingPunct="1"/>
              <a:t>‹#›</a:t>
            </a:fld>
            <a:endParaRPr sz="1200">
              <a:solidFill>
                <a:srgbClr val="898989"/>
              </a:solidFill>
              <a:latin typeface="Calibri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5" r:id="rId1"/>
  </p:sldLayoutIdLst>
  <p:transition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32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•"/>
        <a:defRPr kumimoji="0" sz="24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–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/>
        <a:buChar char="»"/>
        <a:defRPr kumimoji="0" sz="20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2051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2" name="TextBox 6"/>
          <p:cNvSpPr/>
          <p:nvPr/>
        </p:nvSpPr>
        <p:spPr>
          <a:xfrm>
            <a:off x="333375" y="971550"/>
            <a:ext cx="6191250" cy="26162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800" b="1" i="1" dirty="0">
                <a:solidFill>
                  <a:srgbClr val="002060"/>
                </a:solidFill>
                <a:latin typeface="Book Antiqua" pitchFamily="18" charset="0"/>
                <a:ea typeface="Times New Roman" pitchFamily="18" charset="0"/>
              </a:rPr>
              <a:t>Консультация учителя-логопеда для родителей на тему:</a:t>
            </a:r>
          </a:p>
          <a:p>
            <a:pPr marL="0" lvl="0" indent="0" algn="ctr" eaLnBrk="1" hangingPunct="1"/>
            <a:endParaRPr b="1" i="1" dirty="0">
              <a:solidFill>
                <a:srgbClr val="002060"/>
              </a:solidFill>
              <a:latin typeface="Book Antiqua" pitchFamily="18" charset="0"/>
              <a:ea typeface="Times New Roman" pitchFamily="18" charset="0"/>
            </a:endParaRPr>
          </a:p>
          <a:p>
            <a:pPr marL="0" lvl="0" indent="0" algn="ctr" eaLnBrk="1" hangingPunct="1"/>
            <a:r>
              <a:rPr sz="3600" b="1" i="1" dirty="0">
                <a:solidFill>
                  <a:srgbClr val="C00000"/>
                </a:solidFill>
                <a:latin typeface="Book Antiqua" pitchFamily="18" charset="0"/>
                <a:ea typeface="Times New Roman" pitchFamily="18" charset="0"/>
              </a:rPr>
              <a:t>«Играем пальчиками и развиваем речь »</a:t>
            </a:r>
          </a:p>
          <a:p>
            <a:pPr marL="0" lvl="0" indent="0" eaLnBrk="1" hangingPunct="1"/>
            <a:endParaRPr dirty="0">
              <a:latin typeface="Calibri" panose="020F0502020204030204" pitchFamily="34" charset="0"/>
            </a:endParaRPr>
          </a:p>
        </p:txBody>
      </p:sp>
      <p:pic>
        <p:nvPicPr>
          <p:cNvPr id="2053" name="Picture 12" descr="https://fsd.kopilkaurokov.ru/up/html/2019/10/30/k_5db9ee55723cb/524987_1.jpe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b="2434"/>
          <a:stretch>
            <a:fillRect/>
          </a:stretch>
        </p:blipFill>
        <p:spPr>
          <a:xfrm>
            <a:off x="620713" y="3563938"/>
            <a:ext cx="5832475" cy="49688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54" name="TextBox 5"/>
          <p:cNvSpPr/>
          <p:nvPr/>
        </p:nvSpPr>
        <p:spPr>
          <a:xfrm>
            <a:off x="765175" y="323850"/>
            <a:ext cx="5184775" cy="3683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b="1" dirty="0" smtClean="0">
                <a:latin typeface="Times New Roman" pitchFamily="18" charset="0"/>
                <a:ea typeface="Times New Roman" pitchFamily="18" charset="0"/>
              </a:rPr>
              <a:t> </a:t>
            </a:r>
            <a:endParaRPr b="1" dirty="0">
              <a:latin typeface="Times New Roman" pitchFamily="18" charset="0"/>
              <a:ea typeface="Times New Roman" pitchFamily="18" charset="0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3075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076" name="TextBox 4"/>
          <p:cNvSpPr/>
          <p:nvPr/>
        </p:nvSpPr>
        <p:spPr>
          <a:xfrm>
            <a:off x="404813" y="395288"/>
            <a:ext cx="5976937" cy="498633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400" b="1">
                <a:solidFill>
                  <a:srgbClr val="FF0000"/>
                </a:solidFill>
                <a:latin typeface="Book Antiqua" pitchFamily="18" charset="0"/>
              </a:rPr>
              <a:t>Как связан хватательный рефлекс у ребенка с его интеллектом? </a:t>
            </a:r>
          </a:p>
          <a:p>
            <a:pPr marL="0" lvl="0" indent="0" algn="just" eaLnBrk="1" hangingPunct="1"/>
            <a:endParaRPr>
              <a:latin typeface="Book Antiqua" pitchFamily="18" charset="0"/>
            </a:endParaRP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Движения пальцев и кистей рук ребенка имеет особое развивающее воздействие. У новорожденного кисти всегда сжаты в кулачки, и, если взрослый вкладывает свои указательные пальцы в ладони ребенка, тот их плотно сжимает. Эти манипуляции ребенок совершает на рефлекторном уровне, его действия еще не достигли высокого мозгового контроля. По мере созревания мозга этот рефлекс переходит в умение хватать и отпускать. Чем чаще у ребенка действует хватательный рефлекс, тем эффективнее происходит эмоциональное и интеллектуальное развитие малыша.</a:t>
            </a:r>
          </a:p>
          <a:p>
            <a:pPr marL="0" lvl="0" indent="0" eaLnBrk="1" hangingPunct="1"/>
            <a:endParaRPr/>
          </a:p>
        </p:txBody>
      </p:sp>
      <p:sp>
        <p:nvSpPr>
          <p:cNvPr id="3077" name="AutoShape 6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3078" name="AutoShape 8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pic>
        <p:nvPicPr>
          <p:cNvPr id="3079" name="Picture 11" descr="https://child-blog.ru/wp-content/uploads/2018/05/2e787883f7787471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650" y="5138738"/>
            <a:ext cx="5413375" cy="3535362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4099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4100" name="TextBox 4"/>
          <p:cNvSpPr/>
          <p:nvPr/>
        </p:nvSpPr>
        <p:spPr>
          <a:xfrm>
            <a:off x="404813" y="395288"/>
            <a:ext cx="5976937" cy="53863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Развивающее значение </a:t>
            </a:r>
          </a:p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игры в «Ладушки» </a:t>
            </a:r>
            <a:endParaRPr>
              <a:latin typeface="Book Antiqua" pitchFamily="18" charset="0"/>
            </a:endParaRP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До сих пор недостаточно осмысленно взрослыми значение игр «Ладушки», «Коза рогатая» и др. Многие родители видят в них развлекательное, а не развивающее, оздоравливающее  воздействие. Простые движения рук помогают убрать напряжение не только с самих рук, но и с губ, снимают умственную усталость. Они способны улучшить произношение многих звуков, а значит развивать речь ребенка. Развитие тонких движений пальцев рук предшествует появлению артикуляции слогов. Благодаря развитию пальцев в мозгу формируется проекция «схемы человеческого тела», а речевые реакции находятся в прямой зависимости от тренированности пальцев.</a:t>
            </a:r>
          </a:p>
          <a:p>
            <a:pPr marL="0" lvl="0" indent="0" eaLnBrk="1" hangingPunct="1"/>
            <a:endParaRPr/>
          </a:p>
        </p:txBody>
      </p:sp>
      <p:sp>
        <p:nvSpPr>
          <p:cNvPr id="4101" name="AutoShape 6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4102" name="AutoShape 8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pic>
        <p:nvPicPr>
          <p:cNvPr id="4103" name="Picture 2" descr="https://detkam.su/_bl/2/70407107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8675" y="5430838"/>
            <a:ext cx="5200650" cy="3468687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5123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5124" name="TextBox 4"/>
          <p:cNvSpPr/>
          <p:nvPr/>
        </p:nvSpPr>
        <p:spPr>
          <a:xfrm>
            <a:off x="404813" y="395288"/>
            <a:ext cx="5976937" cy="5386387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Значение пальчиковых игр в развитии ребенка </a:t>
            </a:r>
            <a:endParaRPr>
              <a:latin typeface="Book Antiqua" pitchFamily="18" charset="0"/>
            </a:endParaRP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Пальчиковые игры имеют огромное значение в развитии ребенка: </a:t>
            </a:r>
          </a:p>
          <a:p>
            <a:pPr marL="0" lvl="0" indent="0" algn="just" eaLnBrk="1" hangingPunct="1">
              <a:buFont typeface="Wingdings" pitchFamily="2" charset="2"/>
              <a:buChar char="v"/>
            </a:pPr>
            <a:r>
              <a:rPr b="1">
                <a:latin typeface="Book Antiqua" pitchFamily="18" charset="0"/>
              </a:rPr>
              <a:t>Стимулируют развитие речи ребенка; </a:t>
            </a:r>
          </a:p>
          <a:p>
            <a:pPr marL="0" lvl="0" indent="0" algn="just" eaLnBrk="1" hangingPunct="1">
              <a:buFont typeface="Wingdings" pitchFamily="2" charset="2"/>
              <a:buChar char="v"/>
            </a:pPr>
            <a:r>
              <a:rPr b="1">
                <a:latin typeface="Book Antiqua" pitchFamily="18" charset="0"/>
              </a:rPr>
              <a:t>Создают благоприятный эмоциональный фон, развивают умение подражать взрослому, учат вслушиваться и понимать смысл речи; </a:t>
            </a:r>
          </a:p>
          <a:p>
            <a:pPr marL="0" lvl="0" indent="0" algn="just" eaLnBrk="1" hangingPunct="1">
              <a:buFont typeface="Wingdings" pitchFamily="2" charset="2"/>
              <a:buChar char="v"/>
            </a:pPr>
            <a:r>
              <a:rPr b="1">
                <a:latin typeface="Book Antiqua" pitchFamily="18" charset="0"/>
              </a:rPr>
              <a:t>Развивают память ребёнка, его воображение и фантазию; </a:t>
            </a:r>
          </a:p>
          <a:p>
            <a:pPr marL="0" lvl="0" indent="0" algn="just" eaLnBrk="1" hangingPunct="1">
              <a:buFont typeface="Wingdings" pitchFamily="2" charset="2"/>
              <a:buChar char="v"/>
            </a:pPr>
            <a:endParaRPr b="1">
              <a:latin typeface="Book Antiqua" pitchFamily="18" charset="0"/>
            </a:endParaRP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Овладев всеми упражнениями, малыш сможет «рассказывать руками» целые истории. В результате усвоения всех упражнений кисти рук и пальцы приобретут силу, хорошую подвижность, а это в дальнейшем облегчит овладение навыком письма.</a:t>
            </a:r>
          </a:p>
          <a:p>
            <a:pPr marL="0" lvl="0" indent="0" eaLnBrk="1" hangingPunct="1">
              <a:buFont typeface="Wingdings" pitchFamily="2" charset="2"/>
              <a:buChar char="v"/>
            </a:pPr>
            <a:endParaRPr/>
          </a:p>
        </p:txBody>
      </p:sp>
      <p:sp>
        <p:nvSpPr>
          <p:cNvPr id="5125" name="AutoShape 6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5126" name="AutoShape 8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pic>
        <p:nvPicPr>
          <p:cNvPr id="5127" name="Picture 2" descr="http://chstrana.detkin-club.ru/images/custom_1/1_5e54fb9b07f06.jpe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28675" y="5430838"/>
            <a:ext cx="5200650" cy="3468687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6147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6148" name="TextBox 4"/>
          <p:cNvSpPr/>
          <p:nvPr/>
        </p:nvSpPr>
        <p:spPr>
          <a:xfrm>
            <a:off x="404813" y="395288"/>
            <a:ext cx="5976937" cy="42783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Как правильно играть в пальчиковые игры? </a:t>
            </a:r>
            <a:endParaRPr>
              <a:latin typeface="Book Antiqua" pitchFamily="18" charset="0"/>
            </a:endParaRPr>
          </a:p>
          <a:p>
            <a:pPr marL="0" lvl="0" indent="0" algn="just" eaLnBrk="1" hangingPunct="1"/>
            <a:endParaRPr b="1">
              <a:latin typeface="Book Antiqua" pitchFamily="18" charset="0"/>
            </a:endParaRP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Начинать пальчиковую игру следует с простых упражнений, доступных, весёлых, чтобы заинтересовать малыша. </a:t>
            </a: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Тот, кто не может самостоятельно выполнить движения, выполняет их с помощью взрослого. </a:t>
            </a: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На первых занятиях все упражнения выполняются медленно, с правильной постановкой руки, точностью переключения с одной позы на другую, дифференцированностью движений пальцев, их синхронностью или последовательностью.</a:t>
            </a:r>
          </a:p>
          <a:p>
            <a:pPr marL="0" lvl="0" indent="0" eaLnBrk="1" hangingPunct="1">
              <a:buFont typeface="Wingdings" pitchFamily="2" charset="2"/>
              <a:buChar char="v"/>
            </a:pPr>
            <a:endParaRPr/>
          </a:p>
        </p:txBody>
      </p:sp>
      <p:sp>
        <p:nvSpPr>
          <p:cNvPr id="6149" name="AutoShape 6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6150" name="AutoShape 8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pic>
        <p:nvPicPr>
          <p:cNvPr id="6151" name="Picture 4" descr="http://i.mycdn.me/i?r=AzEPZsRbOZEKgBhR0XGMT1Rkyr-JXIh_PZoY2142pkGZGKaKTM5SRkZCeTgDn6uOyic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55650" y="4352925"/>
            <a:ext cx="5127625" cy="4510088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7171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7172" name="TextBox 4"/>
          <p:cNvSpPr/>
          <p:nvPr/>
        </p:nvSpPr>
        <p:spPr>
          <a:xfrm>
            <a:off x="404813" y="395288"/>
            <a:ext cx="5976937" cy="4556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Что делать, если упражнение получается не с первого раза?</a:t>
            </a:r>
            <a:endParaRPr>
              <a:latin typeface="Book Antiqua" pitchFamily="18" charset="0"/>
            </a:endParaRPr>
          </a:p>
          <a:p>
            <a:pPr marL="0" lvl="0" indent="0" algn="just" eaLnBrk="1" hangingPunct="1"/>
            <a:endParaRPr b="1">
              <a:latin typeface="Book Antiqua" pitchFamily="18" charset="0"/>
            </a:endParaRP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При затруднениях можно помогать ребёнку, позволять поддерживать и направлять свободной рукой положение другой. При этом важно оценивать действия детей, постоянно одобрять и подбадривать.</a:t>
            </a: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По мере усвоения того или иного упражнения темп выполнения постепенно убыстряется. Одновременно продолжается работа над чёткостью, плавностью, ритмичностью.</a:t>
            </a: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Никогда не следует принуждать ребёнка играть. Если игра ему понравится, он будет просить повторения.</a:t>
            </a:r>
          </a:p>
        </p:txBody>
      </p:sp>
      <p:sp>
        <p:nvSpPr>
          <p:cNvPr id="7173" name="AutoShape 6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7174" name="AutoShape 8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pic>
        <p:nvPicPr>
          <p:cNvPr id="7175" name="Picture 2" descr="https://sun9-59.userapi.com/c847124/v847124128/185793/7FmCvJIswlA.jpg"/>
          <p:cNvPicPr>
            <a:picLocks noChangeAspect="1"/>
          </p:cNvPicPr>
          <p:nvPr/>
        </p:nvPicPr>
        <p:blipFill>
          <a:blip cstate="print"/>
          <a:stretch>
            <a:fillRect/>
          </a:stretch>
        </p:blipFill>
        <p:spPr>
          <a:xfrm>
            <a:off x="469900" y="4968875"/>
            <a:ext cx="5918200" cy="3943350"/>
          </a:xfrm>
          <a:prstGeom prst="rect">
            <a:avLst/>
          </a:prstGeom>
          <a:noFill/>
          <a:ln>
            <a:miter lim="800000"/>
          </a:ln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195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8196" name="TextBox 4"/>
          <p:cNvSpPr/>
          <p:nvPr/>
        </p:nvSpPr>
        <p:spPr>
          <a:xfrm>
            <a:off x="404813" y="395288"/>
            <a:ext cx="5976937" cy="3816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Пальчиковые упражнения </a:t>
            </a:r>
          </a:p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для кистей рук</a:t>
            </a:r>
            <a:endParaRPr>
              <a:latin typeface="Book Antiqua" pitchFamily="18" charset="0"/>
            </a:endParaRPr>
          </a:p>
          <a:p>
            <a:pPr marL="0" lvl="0" indent="0" algn="just" eaLnBrk="1" hangingPunct="1"/>
            <a:endParaRPr b="1">
              <a:solidFill>
                <a:srgbClr val="002060"/>
              </a:solidFill>
              <a:latin typeface="Book Antiqua" pitchFamily="18" charset="0"/>
            </a:endParaRPr>
          </a:p>
          <a:p>
            <a:pPr marL="0" lvl="0" indent="0" algn="just" eaLnBrk="1" hangingPunct="1"/>
            <a:r>
              <a:rPr sz="2400" b="1" i="1">
                <a:solidFill>
                  <a:srgbClr val="002060"/>
                </a:solidFill>
                <a:latin typeface="Book Antiqua" pitchFamily="18" charset="0"/>
              </a:rPr>
              <a:t>Упражнения для кистей рук:</a:t>
            </a:r>
            <a:endParaRPr sz="2400" b="1">
              <a:solidFill>
                <a:srgbClr val="002060"/>
              </a:solidFill>
              <a:latin typeface="Book Antiqua" pitchFamily="18" charset="0"/>
            </a:endParaRPr>
          </a:p>
          <a:p>
            <a:pPr marL="0" lvl="0" indent="0" algn="just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развивают подражательную способность,</a:t>
            </a:r>
          </a:p>
          <a:p>
            <a:pPr marL="0" lvl="0" indent="0" algn="just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достаточно простые и не требуют тонких дифференцированных движений;</a:t>
            </a:r>
          </a:p>
          <a:p>
            <a:pPr marL="0" lvl="0" indent="0" algn="just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учат напрягать и расслаблять мышцы;</a:t>
            </a:r>
          </a:p>
          <a:p>
            <a:pPr marL="0" lvl="0" indent="0" algn="just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развивают умение сохранять положение пальцев некоторое время;</a:t>
            </a:r>
          </a:p>
          <a:p>
            <a:pPr marL="0" lvl="0" indent="0" algn="just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учат переключаться с одного движения на другое.</a:t>
            </a:r>
          </a:p>
        </p:txBody>
      </p:sp>
      <p:sp>
        <p:nvSpPr>
          <p:cNvPr id="8197" name="AutoShape 6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8198" name="AutoShape 8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8199" name="TextBox 7"/>
          <p:cNvSpPr/>
          <p:nvPr/>
        </p:nvSpPr>
        <p:spPr>
          <a:xfrm>
            <a:off x="404813" y="4427538"/>
            <a:ext cx="3600450" cy="20002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r>
              <a:rPr sz="2400" b="1">
                <a:solidFill>
                  <a:srgbClr val="002060"/>
                </a:solidFill>
                <a:latin typeface="Book Antiqua" pitchFamily="18" charset="0"/>
              </a:rPr>
              <a:t>«Солнце»</a:t>
            </a:r>
            <a:endParaRPr sz="2400">
              <a:solidFill>
                <a:srgbClr val="002060"/>
              </a:solidFill>
              <a:latin typeface="Book Antiqua" pitchFamily="18" charset="0"/>
            </a:endParaRPr>
          </a:p>
          <a:p>
            <a:pPr marL="0" lvl="0" indent="0" eaLnBrk="1" hangingPunct="1"/>
            <a:r>
              <a:rPr sz="2000">
                <a:latin typeface="Book Antiqua" pitchFamily="18" charset="0"/>
              </a:rPr>
              <a:t>Солнце утром рано встало,</a:t>
            </a:r>
          </a:p>
          <a:p>
            <a:pPr marL="0" lvl="0" indent="0" eaLnBrk="1" hangingPunct="1"/>
            <a:r>
              <a:rPr sz="2000" i="1">
                <a:latin typeface="Book Antiqua" pitchFamily="18" charset="0"/>
              </a:rPr>
              <a:t>Ладошки скрестить,</a:t>
            </a:r>
            <a:endParaRPr sz="2000">
              <a:latin typeface="Book Antiqua" pitchFamily="18" charset="0"/>
            </a:endParaRPr>
          </a:p>
          <a:p>
            <a:pPr marL="0" lvl="0" indent="0" eaLnBrk="1" hangingPunct="1"/>
            <a:r>
              <a:rPr sz="2000">
                <a:latin typeface="Book Antiqua" pitchFamily="18" charset="0"/>
              </a:rPr>
              <a:t>Всех детишек приласкало.</a:t>
            </a:r>
          </a:p>
          <a:p>
            <a:pPr marL="0" lvl="0" indent="0" eaLnBrk="1" hangingPunct="1"/>
            <a:r>
              <a:rPr sz="2000" i="1">
                <a:latin typeface="Book Antiqua" pitchFamily="18" charset="0"/>
              </a:rPr>
              <a:t>пальцы широко раздвинуть</a:t>
            </a:r>
            <a:endParaRPr sz="2000">
              <a:latin typeface="Book Antiqua" pitchFamily="18" charset="0"/>
            </a:endParaRPr>
          </a:p>
          <a:p>
            <a:pPr marL="0" lvl="0" indent="0" eaLnBrk="1" hangingPunct="1"/>
            <a:endParaRPr sz="2000">
              <a:latin typeface="Book Antiqua" pitchFamily="18" charset="0"/>
            </a:endParaRPr>
          </a:p>
        </p:txBody>
      </p:sp>
      <p:pic>
        <p:nvPicPr>
          <p:cNvPr id="8200" name="Picture 2" descr="https://i.pinimg.com/736x/52/75/1a/52751af8fd5077531ebf0d4e5f973257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3933825" y="4427538"/>
            <a:ext cx="2159000" cy="2147887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8201" name="Picture 4" descr="https://i.mycdn.me/i?r=AzEPZsRbOZEKgBhR0XGMT1Rk5_aOjEB4iwNnGFZJ8sOF-6aKTM5SRkZCeTgDn6uOyic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981075" y="6227763"/>
            <a:ext cx="4824413" cy="2595562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9219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0" name="TextBox 4"/>
          <p:cNvSpPr/>
          <p:nvPr/>
        </p:nvSpPr>
        <p:spPr>
          <a:xfrm>
            <a:off x="404813" y="395288"/>
            <a:ext cx="5976937" cy="2646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Упражнения для пальцев</a:t>
            </a:r>
            <a:endParaRPr>
              <a:latin typeface="Book Antiqua" pitchFamily="18" charset="0"/>
            </a:endParaRPr>
          </a:p>
          <a:p>
            <a:pPr marL="0" lvl="0" indent="0" algn="just" eaLnBrk="1" hangingPunct="1"/>
            <a:endParaRPr b="1">
              <a:solidFill>
                <a:srgbClr val="002060"/>
              </a:solidFill>
              <a:latin typeface="Book Antiqua" pitchFamily="18" charset="0"/>
            </a:endParaRPr>
          </a:p>
          <a:p>
            <a:pPr marL="0" lvl="0" indent="0" eaLnBrk="1" hangingPunct="1"/>
            <a:r>
              <a:rPr sz="2400" b="1" i="1">
                <a:solidFill>
                  <a:srgbClr val="002060"/>
                </a:solidFill>
                <a:latin typeface="Book Antiqua" pitchFamily="18" charset="0"/>
              </a:rPr>
              <a:t>Упражнения для пальцев статические:</a:t>
            </a:r>
            <a:endParaRPr b="1">
              <a:solidFill>
                <a:srgbClr val="002060"/>
              </a:solidFill>
              <a:latin typeface="Book Antiqua" pitchFamily="18" charset="0"/>
            </a:endParaRPr>
          </a:p>
          <a:p>
            <a:pPr marL="0" lvl="0" indent="0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совершенствуют полученные ранее навыки на более высоком уровне </a:t>
            </a:r>
          </a:p>
          <a:p>
            <a:pPr marL="0" lvl="0" indent="0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требуют более точных движений</a:t>
            </a:r>
          </a:p>
          <a:p>
            <a:pPr marL="0" lvl="0" indent="0" eaLnBrk="1" hangingPunct="1"/>
            <a:endParaRPr b="1">
              <a:latin typeface="Book Antiqua" pitchFamily="18" charset="0"/>
            </a:endParaRPr>
          </a:p>
          <a:p>
            <a:pPr marL="0" lvl="0" indent="0" eaLnBrk="1" hangingPunct="1"/>
            <a:endParaRPr sz="2400"/>
          </a:p>
        </p:txBody>
      </p:sp>
      <p:sp>
        <p:nvSpPr>
          <p:cNvPr id="9221" name="AutoShape 6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9222" name="AutoShape 8" descr="https://img.freepik.com/free-photo/little-girl-lying-and-playing-with-rattle_212944-3902.jpg?size=626&amp;ext=jpg"/>
          <p:cNvSpPr>
            <a:spLocks noChangeAspect="1"/>
          </p:cNvSpPr>
          <p:nvPr/>
        </p:nvSpPr>
        <p:spPr>
          <a:xfrm>
            <a:off x="144463" y="-144462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/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endParaRPr/>
          </a:p>
        </p:txBody>
      </p:sp>
      <p:sp>
        <p:nvSpPr>
          <p:cNvPr id="9223" name="TextBox 9"/>
          <p:cNvSpPr/>
          <p:nvPr/>
        </p:nvSpPr>
        <p:spPr>
          <a:xfrm>
            <a:off x="333375" y="2484438"/>
            <a:ext cx="4175125" cy="19081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000" b="1">
                <a:solidFill>
                  <a:srgbClr val="002060"/>
                </a:solidFill>
                <a:latin typeface="Book Antiqua" pitchFamily="18" charset="0"/>
              </a:rPr>
              <a:t>«Человечек»</a:t>
            </a:r>
            <a:endParaRPr sz="2000">
              <a:solidFill>
                <a:srgbClr val="002060"/>
              </a:solidFill>
              <a:latin typeface="Book Antiqua" pitchFamily="18" charset="0"/>
            </a:endParaRPr>
          </a:p>
          <a:p>
            <a:pPr marL="0" lvl="0" indent="0" algn="ctr" eaLnBrk="1" hangingPunct="1"/>
            <a:r>
              <a:rPr sz="2000">
                <a:latin typeface="Book Antiqua" pitchFamily="18" charset="0"/>
              </a:rPr>
              <a:t>«Топ-топ-топ!» — топают ножки,</a:t>
            </a:r>
          </a:p>
          <a:p>
            <a:pPr marL="0" lvl="0" indent="0" algn="ctr" eaLnBrk="1" hangingPunct="1"/>
            <a:r>
              <a:rPr sz="2000">
                <a:latin typeface="Book Antiqua" pitchFamily="18" charset="0"/>
              </a:rPr>
              <a:t>Мальчик ходит по дорожке.</a:t>
            </a:r>
          </a:p>
          <a:p>
            <a:pPr marL="0" lvl="0" indent="0" algn="ctr" eaLnBrk="1" hangingPunct="1"/>
            <a:r>
              <a:rPr sz="2000" i="1">
                <a:latin typeface="Book Antiqua" pitchFamily="18" charset="0"/>
              </a:rPr>
              <a:t>Указательный и средний пальцы «ходят» по столу.</a:t>
            </a:r>
            <a:endParaRPr sz="2000">
              <a:latin typeface="Book Antiqua" pitchFamily="18" charset="0"/>
            </a:endParaRPr>
          </a:p>
          <a:p>
            <a:pPr marL="0" lvl="0" indent="0" eaLnBrk="1" hangingPunct="1"/>
            <a:endParaRPr>
              <a:latin typeface="Book Antiqua" pitchFamily="18" charset="0"/>
            </a:endParaRPr>
          </a:p>
        </p:txBody>
      </p:sp>
      <p:sp>
        <p:nvSpPr>
          <p:cNvPr id="9224" name="TextBox 10"/>
          <p:cNvSpPr/>
          <p:nvPr/>
        </p:nvSpPr>
        <p:spPr>
          <a:xfrm>
            <a:off x="333375" y="4859338"/>
            <a:ext cx="6191250" cy="18478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r>
              <a:rPr sz="2400" b="1" i="1">
                <a:solidFill>
                  <a:srgbClr val="002060"/>
                </a:solidFill>
                <a:latin typeface="Book Antiqua" pitchFamily="18" charset="0"/>
              </a:rPr>
              <a:t>Упражнения для пальцев динамические:</a:t>
            </a:r>
            <a:endParaRPr sz="2400" b="1">
              <a:solidFill>
                <a:srgbClr val="002060"/>
              </a:solidFill>
              <a:latin typeface="Book Antiqua" pitchFamily="18" charset="0"/>
            </a:endParaRPr>
          </a:p>
          <a:p>
            <a:pPr marL="0" lvl="0" indent="0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развивают точную координацию движений;</a:t>
            </a:r>
          </a:p>
          <a:p>
            <a:pPr marL="0" lvl="0" indent="0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учат сгибать и разгибать пальцы рук;</a:t>
            </a:r>
          </a:p>
          <a:p>
            <a:pPr marL="0" lvl="0" indent="0" eaLnBrk="1" hangingPunct="1">
              <a:buFont typeface="Wingdings" pitchFamily="2" charset="2"/>
              <a:buChar char="q"/>
            </a:pPr>
            <a:r>
              <a:rPr b="1">
                <a:latin typeface="Book Antiqua" pitchFamily="18" charset="0"/>
              </a:rPr>
              <a:t> учат противопоставлять большой палец остальным</a:t>
            </a:r>
            <a:r>
              <a:rPr>
                <a:latin typeface="Book Antiqua" pitchFamily="18" charset="0"/>
              </a:rPr>
              <a:t>.</a:t>
            </a:r>
          </a:p>
          <a:p>
            <a:pPr marL="0" lvl="0" indent="0" eaLnBrk="1" hangingPunct="1"/>
            <a:endParaRPr/>
          </a:p>
        </p:txBody>
      </p:sp>
      <p:pic>
        <p:nvPicPr>
          <p:cNvPr id="9225" name="Picture 4" descr="https://ru.pixword.net/image-WALK_604.jpg"/>
          <p:cNvPicPr>
            <a:picLocks noChangeAspect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4292600" y="2484438"/>
            <a:ext cx="1765300" cy="22002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26" name="TextBox 13"/>
          <p:cNvSpPr/>
          <p:nvPr/>
        </p:nvSpPr>
        <p:spPr>
          <a:xfrm>
            <a:off x="476250" y="6588125"/>
            <a:ext cx="3600450" cy="25241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eaLnBrk="1" hangingPunct="1"/>
            <a:r>
              <a:rPr sz="2000" b="1">
                <a:solidFill>
                  <a:srgbClr val="002060"/>
                </a:solidFill>
                <a:latin typeface="Book Antiqua" pitchFamily="18" charset="0"/>
              </a:rPr>
              <a:t>«По кругу»</a:t>
            </a:r>
            <a:endParaRPr sz="2000">
              <a:solidFill>
                <a:srgbClr val="002060"/>
              </a:solidFill>
              <a:latin typeface="Book Antiqua" pitchFamily="18" charset="0"/>
            </a:endParaRPr>
          </a:p>
          <a:p>
            <a:pPr marL="0" lvl="0" indent="0" eaLnBrk="1" hangingPunct="1"/>
            <a:r>
              <a:rPr sz="2000">
                <a:latin typeface="Book Antiqua" pitchFamily="18" charset="0"/>
              </a:rPr>
              <a:t>Покажи уменье другу,</a:t>
            </a:r>
          </a:p>
          <a:p>
            <a:pPr marL="0" lvl="0" indent="0" eaLnBrk="1" hangingPunct="1"/>
            <a:r>
              <a:rPr sz="2000">
                <a:latin typeface="Book Antiqua" pitchFamily="18" charset="0"/>
              </a:rPr>
              <a:t>Покружись-ка ты по кругу!</a:t>
            </a:r>
          </a:p>
          <a:p>
            <a:pPr marL="0" lvl="0" indent="0" eaLnBrk="1" hangingPunct="1"/>
            <a:r>
              <a:rPr sz="2000" i="1">
                <a:latin typeface="Book Antiqua" pitchFamily="18" charset="0"/>
              </a:rPr>
              <a:t>Пальцы сжать в кулак, большой палец поднять вверх и выполнять круговые движения</a:t>
            </a:r>
            <a:r>
              <a:rPr sz="2000">
                <a:latin typeface="Book Antiqua" pitchFamily="18" charset="0"/>
              </a:rPr>
              <a:t>.</a:t>
            </a:r>
          </a:p>
          <a:p>
            <a:pPr marL="0" lvl="0" indent="0" eaLnBrk="1" hangingPunct="1"/>
            <a:endParaRPr/>
          </a:p>
        </p:txBody>
      </p:sp>
      <p:pic>
        <p:nvPicPr>
          <p:cNvPr id="9227" name="Picture 6" descr="https://image.freepik.com/free-photo/male-hand-in-fist-with-open-thumb-up-in-like-gesture-on-white-background_41451-807.jpg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30192" t="19657" r="32372" b="24401"/>
          <a:stretch>
            <a:fillRect/>
          </a:stretch>
        </p:blipFill>
        <p:spPr>
          <a:xfrm>
            <a:off x="3860800" y="6156325"/>
            <a:ext cx="2232025" cy="2663825"/>
          </a:xfrm>
          <a:prstGeom prst="rect">
            <a:avLst/>
          </a:prstGeom>
          <a:noFill/>
          <a:ln>
            <a:noFill/>
            <a:miter lim="800000"/>
          </a:ln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4" descr="https://catherineasquithgallery.com/uploads/posts/2021-02/1612803843_43-p-belo-golubie-detskie-foni-4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6858000" cy="9167813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3" name="Picture 6" descr="https://www.beesona.ru/upload/144/afbf76adadce67e2e8c6fa6febea8c28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6858000" cy="9144000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0244" name="Picture 10" descr="https://189131.selcdn.ru/leonardo/uploadsForSiteId/200127/texteditor/e99b788e-b79a-4a5e-9ccb-67abfea000e4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20713" y="5724525"/>
            <a:ext cx="5578475" cy="30480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5" name="TextBox 5"/>
          <p:cNvSpPr/>
          <p:nvPr/>
        </p:nvSpPr>
        <p:spPr>
          <a:xfrm>
            <a:off x="333375" y="611188"/>
            <a:ext cx="6191250" cy="55403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ru-RU" altLang="en-US" sz="1800" b="0" i="0" u="none" baseline="0">
                <a:solidFill>
                  <a:schemeClr val="tx1"/>
                </a:solidFill>
                <a:effectLst/>
                <a:latin typeface="Arial"/>
                <a:ea typeface="Arial"/>
              </a:defRPr>
            </a:lvl5pPr>
          </a:lstStyle>
          <a:p>
            <a:pPr marL="0" lvl="0" indent="0" algn="ctr" eaLnBrk="1" hangingPunct="1"/>
            <a:r>
              <a:rPr sz="2800" b="1">
                <a:solidFill>
                  <a:srgbClr val="FF0000"/>
                </a:solidFill>
                <a:latin typeface="Book Antiqua" pitchFamily="18" charset="0"/>
              </a:rPr>
              <a:t>Пальчиковые игры – залог успешного овладения навыками письма в будущем </a:t>
            </a:r>
          </a:p>
          <a:p>
            <a:pPr marL="0" lvl="0" indent="0" eaLnBrk="1" hangingPunct="1"/>
            <a:endParaRPr/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Пальчиковые игры необходимо проводить систематически по 2-5 минут ежедневно. </a:t>
            </a: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Несмотря на то, что вначале многие упражнения даются ребенку с трудом, они приносят много радости – достигаемые результаты и эмоциональное общение с близкими. </a:t>
            </a: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Пальчиковая гимнастика способствует развитию мелкой моторики, речи, основных психических процессов, а также коммуникативности. </a:t>
            </a:r>
          </a:p>
          <a:p>
            <a:pPr marL="0" lvl="0" indent="0" algn="just" eaLnBrk="1" hangingPunct="1"/>
            <a:r>
              <a:rPr b="1">
                <a:latin typeface="Book Antiqua" pitchFamily="18" charset="0"/>
              </a:rPr>
              <a:t>К концу дошкольного возраста кисти рук ребенка становятся более подвижными и гибкими, что способствует успешному овладению навыками письма в будущем.</a:t>
            </a:r>
          </a:p>
          <a:p>
            <a:pPr marL="0" lvl="0" indent="0" eaLnBrk="1" hangingPunct="1"/>
            <a:endParaRPr/>
          </a:p>
        </p:txBody>
      </p:sp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10.0.14393.0"/>
  <p:tag name="AS_RELEASE_DATE" val="2019.12.14"/>
  <p:tag name="AS_TITLE" val="Aspose.Slides for .NET 4.0 Client Profile"/>
  <p:tag name="AS_VERSION" val="19.12"/>
</p:tagLst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761</TotalTime>
  <Words>694</Words>
  <Application>Microsoft Office PowerPoint</Application>
  <PresentationFormat>Экран (4:3)</PresentationFormat>
  <Paragraphs>64</Paragraphs>
  <Slides>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0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</dc:creator>
  <cp:lastModifiedBy>Admin</cp:lastModifiedBy>
  <cp:revision>7</cp:revision>
  <dcterms:created xsi:type="dcterms:W3CDTF">2021-07-06T11:00:45Z</dcterms:created>
  <dcterms:modified xsi:type="dcterms:W3CDTF">2026-01-27T09:37:41Z</dcterms:modified>
</cp:coreProperties>
</file>